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1"/>
  </p:handoutMasterIdLst>
  <p:sldIdLst>
    <p:sldId id="256" r:id="rId4"/>
    <p:sldId id="263" r:id="rId6"/>
    <p:sldId id="259" r:id="rId7"/>
    <p:sldId id="267" r:id="rId8"/>
    <p:sldId id="269" r:id="rId9"/>
    <p:sldId id="273" r:id="rId10"/>
    <p:sldId id="276" r:id="rId11"/>
    <p:sldId id="277" r:id="rId12"/>
    <p:sldId id="280" r:id="rId13"/>
    <p:sldId id="286" r:id="rId14"/>
    <p:sldId id="279" r:id="rId15"/>
    <p:sldId id="281" r:id="rId16"/>
    <p:sldId id="282" r:id="rId17"/>
    <p:sldId id="287" r:id="rId18"/>
    <p:sldId id="284" r:id="rId19"/>
    <p:sldId id="26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6D6C"/>
    <a:srgbClr val="FFF2F2"/>
    <a:srgbClr val="F15757"/>
    <a:srgbClr val="FDE0E0"/>
    <a:srgbClr val="1AA3AA"/>
    <a:srgbClr val="3498DB"/>
    <a:srgbClr val="1F74AD"/>
    <a:srgbClr val="FFF6F4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0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</a:rPr>
            </a:fld>
            <a:endParaRPr lang="zh-CN" altLang="en-US" smtClean="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</a:rPr>
            </a:fld>
            <a:endParaRPr lang="zh-CN" altLang="en-US" smtClean="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9050" y="-17145"/>
            <a:ext cx="12230100" cy="689229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283802" y="457329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61925" y="6254750"/>
            <a:ext cx="10852150" cy="631190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79376" y="260648"/>
            <a:ext cx="11233248" cy="633670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59759"/>
            <a:ext cx="10972800" cy="6138482"/>
          </a:xfrm>
          <a:prstGeom prst="rect">
            <a:avLst/>
          </a:prstGeom>
        </p:spPr>
      </p:pic>
      <p:sp>
        <p:nvSpPr>
          <p:cNvPr id="13" name="矩形 1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609600" y="1796131"/>
            <a:ext cx="10972800" cy="3267856"/>
          </a:xfrm>
          <a:prstGeom prst="rect">
            <a:avLst/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8760296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096000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431704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54505" y="2381419"/>
            <a:ext cx="10682990" cy="1591398"/>
          </a:xfrm>
          <a:noFill/>
        </p:spPr>
        <p:txBody>
          <a:bodyPr anchor="t">
            <a:noAutofit/>
          </a:bodyPr>
          <a:lstStyle>
            <a:lvl1pPr algn="ctr">
              <a:defRPr sz="1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9376" y="260648"/>
            <a:ext cx="11233248" cy="633670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3" t="4851" r="5113" b="5900"/>
          <a:stretch>
            <a:fillRect/>
          </a:stretch>
        </p:blipFill>
        <p:spPr>
          <a:xfrm>
            <a:off x="623392" y="368660"/>
            <a:ext cx="10945216" cy="6120680"/>
          </a:xfrm>
          <a:prstGeom prst="rect">
            <a:avLst/>
          </a:prstGeom>
        </p:spPr>
      </p:pic>
      <p:sp>
        <p:nvSpPr>
          <p:cNvPr id="13" name="矩形 1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609600" y="1796131"/>
            <a:ext cx="10972800" cy="3267856"/>
          </a:xfrm>
          <a:prstGeom prst="rect">
            <a:avLst/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2325780" y="2323026"/>
            <a:ext cx="2095500" cy="2258102"/>
          </a:xfrm>
          <a:prstGeom prst="rect">
            <a:avLst/>
          </a:prstGeom>
          <a:noFill/>
          <a:ln w="38100">
            <a:solidFill>
              <a:schemeClr val="accent2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19150" y="2521053"/>
            <a:ext cx="2508761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115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9909" y="2948875"/>
            <a:ext cx="5444523" cy="115212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lIns="90000" tIns="46800" rIns="90000" bIns="46800" rtlCol="0" anchor="ctr">
            <a:noAutofit/>
          </a:bodyPr>
          <a:lstStyle/>
          <a:p>
            <a:pPr algn="dist"/>
            <a:endParaRPr lang="zh-CN" altLang="en-US" sz="4000" b="1" dirty="0">
              <a:solidFill>
                <a:schemeClr val="bg1"/>
              </a:solidFill>
              <a:latin typeface="+mj-lt"/>
              <a:ea typeface="思源黑体 CN Light" panose="020B03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39910" y="2948874"/>
            <a:ext cx="5444522" cy="1152129"/>
          </a:xfrm>
        </p:spPr>
        <p:txBody>
          <a:bodyPr anchor="ctr">
            <a:noAutofit/>
          </a:bodyPr>
          <a:lstStyle>
            <a:lvl1pPr algn="dist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9376" y="260649"/>
            <a:ext cx="11233248" cy="633670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359759"/>
            <a:ext cx="10972800" cy="6138482"/>
          </a:xfrm>
          <a:prstGeom prst="rect">
            <a:avLst/>
          </a:prstGeom>
        </p:spPr>
      </p:pic>
      <p:sp>
        <p:nvSpPr>
          <p:cNvPr id="8" name="矩形 7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/>
          <p:nvPr/>
        </p:nvSpPr>
        <p:spPr>
          <a:xfrm>
            <a:off x="609600" y="1796131"/>
            <a:ext cx="10972800" cy="3267856"/>
          </a:xfrm>
          <a:prstGeom prst="rect">
            <a:avLst/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cxnSp>
        <p:nvCxnSpPr>
          <p:cNvPr id="9" name="直接连接符 8"/>
          <p:cNvCxnSpPr/>
          <p:nvPr/>
        </p:nvCxnSpPr>
        <p:spPr>
          <a:xfrm>
            <a:off x="8760296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096000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431704" y="4088223"/>
            <a:ext cx="0" cy="2694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4505" y="2381419"/>
            <a:ext cx="10682990" cy="1582682"/>
          </a:xfrm>
        </p:spPr>
        <p:txBody>
          <a:bodyPr anchor="t">
            <a:normAutofit/>
          </a:bodyPr>
          <a:lstStyle>
            <a:lvl1pPr algn="ctr">
              <a:defRPr sz="1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内容占位符 17"/>
          <p:cNvSpPr>
            <a:spLocks noGrp="1"/>
          </p:cNvSpPr>
          <p:nvPr>
            <p:ph sz="quarter" idx="13"/>
          </p:nvPr>
        </p:nvSpPr>
        <p:spPr>
          <a:xfrm>
            <a:off x="1131888" y="4024313"/>
            <a:ext cx="2016125" cy="412750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0" name="内容占位符 19"/>
          <p:cNvSpPr>
            <a:spLocks noGrp="1"/>
          </p:cNvSpPr>
          <p:nvPr>
            <p:ph sz="quarter" idx="14"/>
          </p:nvPr>
        </p:nvSpPr>
        <p:spPr>
          <a:xfrm>
            <a:off x="3768725" y="4024313"/>
            <a:ext cx="2017713" cy="412750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内容占位符 21"/>
          <p:cNvSpPr>
            <a:spLocks noGrp="1"/>
          </p:cNvSpPr>
          <p:nvPr>
            <p:ph sz="quarter" idx="15"/>
          </p:nvPr>
        </p:nvSpPr>
        <p:spPr>
          <a:xfrm>
            <a:off x="6405563" y="4024313"/>
            <a:ext cx="2017712" cy="412750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16"/>
          </p:nvPr>
        </p:nvSpPr>
        <p:spPr>
          <a:xfrm>
            <a:off x="9043988" y="4024313"/>
            <a:ext cx="2016125" cy="412750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77055" y="3808730"/>
            <a:ext cx="7145020" cy="624840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377690" y="4511675"/>
            <a:ext cx="7144385" cy="1078230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adult-businessmen-businesswomen-105656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40000">
            <a:off x="590550" y="1812925"/>
            <a:ext cx="3032760" cy="30327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rot="21360000">
            <a:off x="403860" y="1514475"/>
            <a:ext cx="3649980" cy="479425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21360000">
            <a:off x="62865" y="4638675"/>
            <a:ext cx="3649980" cy="479425"/>
          </a:xfrm>
          <a:prstGeom prst="rect">
            <a:avLst/>
          </a:prstGeom>
          <a:solidFill>
            <a:srgbClr val="F15757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思源黑体 CN Light" panose="020B03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>
            <a:alphaModFix amt="1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思源黑体 CN Medium" panose="020B0600000000000000" charset="-122"/>
          <a:ea typeface="思源黑体 CN Medium" panose="020B0600000000000000" charset="-122"/>
          <a:cs typeface="思源黑体 CN Light" panose="020B03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思源黑体 CN Light" panose="020B03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Light" panose="020B03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思源黑体 CN Light" panose="020B03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CN Light" panose="020B03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思源黑体 CN Light" panose="020B03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Light" panose="020B03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Light" panose="020B03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Light" panose="020B03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1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0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9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92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3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8.jpeg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87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3707130"/>
            <a:ext cx="7521575" cy="153543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418590" y="3707130"/>
            <a:ext cx="6102985" cy="1534795"/>
          </a:xfrm>
        </p:spPr>
        <p:txBody>
          <a:bodyPr anchor="ctr" anchorCtr="0"/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rgbClr val="F15757"/>
                </a:solidFill>
                <a:effectLst/>
              </a:rPr>
              <a:t>LIFEPOWER</a:t>
            </a:r>
            <a:r>
              <a:rPr lang="zh-CN" altLang="en-US" sz="2800">
                <a:solidFill>
                  <a:srgbClr val="F15757"/>
                </a:solidFill>
                <a:effectLst/>
              </a:rPr>
              <a:t>生命动力</a:t>
            </a:r>
            <a:b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数字化运营解决方案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5314950"/>
            <a:ext cx="4753610" cy="5130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89305" y="5314950"/>
            <a:ext cx="3964305" cy="513715"/>
          </a:xfrm>
        </p:spPr>
        <p:txBody>
          <a:bodyPr anchor="ctr" anchorCtr="0"/>
          <a:lstStyle/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思源黑体 CN Light" panose="020B0300000000000000" charset="-122"/>
              </a:rPr>
              <a:t>数字化策划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思源黑体 CN Light" panose="020B0300000000000000" charset="-122"/>
              </a:rPr>
              <a:t>·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思源黑体 CN Light" panose="020B0300000000000000" charset="-122"/>
              </a:rPr>
              <a:t>深圳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思源黑体 CN Light" panose="020B0300000000000000" charset="-122"/>
              </a:rPr>
              <a:t>维格智数科技有限公司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effectLst/>
              <a:cs typeface="思源黑体 CN Light" panose="020B03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34390" t="17464" r="35535" b="55487"/>
          <a:stretch>
            <a:fillRect/>
          </a:stretch>
        </p:blipFill>
        <p:spPr>
          <a:xfrm>
            <a:off x="260985" y="5377815"/>
            <a:ext cx="429895" cy="387985"/>
          </a:xfrm>
          <a:prstGeom prst="rect">
            <a:avLst/>
          </a:prstGeom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" y="3972560"/>
            <a:ext cx="1004570" cy="10045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1661160" y="2835275"/>
            <a:ext cx="8868410" cy="1423670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03.</a:t>
            </a:r>
            <a:r>
              <a:rPr lang="zh-CN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数字化创新</a:t>
            </a:r>
            <a:endParaRPr lang="zh-CN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890" y="-190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8890" y="476567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448310" y="476250"/>
            <a:ext cx="591693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数字化创新</a:t>
            </a:r>
            <a:r>
              <a:rPr lang="en-US" altLang="zh-CN" sz="2400">
                <a:latin typeface="思源黑体 CN Medium" panose="020B0600000000000000" charset="-122"/>
                <a:ea typeface="思源黑体 CN Medium" panose="020B0600000000000000" charset="-122"/>
              </a:rPr>
              <a:t>1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：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「团建成绩单」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2175" y="2272665"/>
            <a:ext cx="56515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基于全流程的数据跟踪采集，当团建活动结束后，平台可以给参与者推送一份《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我的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团建成绩单》（通过小程序访问），展示本次团建活动中的用户各项指标的表现和各项评比。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059815"/>
            <a:ext cx="8632190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团建活动后，通过小程序给每一名</a:t>
            </a:r>
            <a:r>
              <a:rPr lang="zh-CN" altLang="en-US" u="sng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企业员工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推送专属的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趣味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「团建成绩单」</a:t>
            </a:r>
            <a:endParaRPr lang="zh-CN" altLang="en-US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94600" y="1901190"/>
            <a:ext cx="2400300" cy="4418330"/>
            <a:chOff x="9560" y="3484"/>
            <a:chExt cx="3780" cy="6958"/>
          </a:xfrm>
        </p:grpSpPr>
        <p:pic>
          <p:nvPicPr>
            <p:cNvPr id="10" name="图片 9" descr="apple-iphone7-gold-portrait"/>
            <p:cNvPicPr>
              <a:picLocks noChangeAspect="1"/>
            </p:cNvPicPr>
            <p:nvPr/>
          </p:nvPicPr>
          <p:blipFill>
            <a:blip r:embed="rId1"/>
            <a:srcRect l="26614" t="6407" r="26177" b="6694"/>
            <a:stretch>
              <a:fillRect/>
            </a:stretch>
          </p:blipFill>
          <p:spPr>
            <a:xfrm>
              <a:off x="9560" y="3484"/>
              <a:ext cx="3780" cy="695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0" y="4481"/>
              <a:ext cx="2824" cy="4993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8585835" y="5337175"/>
            <a:ext cx="1087755" cy="306705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示意图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29335" y="4358640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提高团建</a:t>
            </a:r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活动的</a:t>
            </a:r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趣味性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3" name="图片 12" descr="icons8-选中的复选框-100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430395"/>
            <a:ext cx="404495" cy="40449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1029335" y="5156835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增加客户对团建服务的满意度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icons8-选中的复选框-100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5228590"/>
            <a:ext cx="404495" cy="4044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448310" y="476250"/>
            <a:ext cx="635127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数字化创新</a:t>
            </a:r>
            <a:r>
              <a:rPr lang="en-US" altLang="zh-CN" sz="2400">
                <a:latin typeface="思源黑体 CN Medium" panose="020B0600000000000000" charset="-122"/>
                <a:ea typeface="思源黑体 CN Medium" panose="020B0600000000000000" charset="-122"/>
              </a:rPr>
              <a:t>2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：「团建汇总报告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」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8310" y="2235200"/>
            <a:ext cx="56515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基于全流程的数据跟踪采集，当团建活动结束后，平台可以分析统计团建活动的各项指标。围绕企业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/HR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感兴趣的领域，以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H5+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数据报表的形式提供给客户。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5240" y="3094990"/>
            <a:ext cx="5277485" cy="3158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14000" y="5885180"/>
            <a:ext cx="122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</a:t>
            </a:r>
            <a:r>
              <a:rPr lang="zh-CN" altLang="en-US"/>
              <a:t>示意图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48310" y="1059815"/>
            <a:ext cx="7451725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团建活动后，通过</a:t>
            </a:r>
            <a:r>
              <a:rPr lang="en-US" altLang="zh-CN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H5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给</a:t>
            </a:r>
            <a:r>
              <a:rPr lang="zh-CN" altLang="en-US" u="sng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企业</a:t>
            </a:r>
            <a:r>
              <a:rPr lang="en-US" altLang="zh-CN" u="sng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/</a:t>
            </a:r>
            <a:r>
              <a:rPr lang="en-US" altLang="zh-CN" u="sng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HR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发送「团建汇总报告」</a:t>
            </a:r>
            <a:endParaRPr lang="zh-CN" altLang="en-US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58850" y="4192905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增加客户对团建服务的满意度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icons8-选中的复选框-10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" y="4264660"/>
            <a:ext cx="404495" cy="40449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58850" y="5024120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让团建效果可量化、可评估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8" name="图片 7" descr="icons8-选中的复选框-100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" y="5095875"/>
            <a:ext cx="404495" cy="404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448310" y="476250"/>
            <a:ext cx="635127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数字化创新</a:t>
            </a:r>
            <a:r>
              <a:rPr lang="en-US" altLang="zh-CN" sz="2400">
                <a:latin typeface="思源黑体 CN Medium" panose="020B0600000000000000" charset="-122"/>
                <a:ea typeface="思源黑体 CN Medium" panose="020B0600000000000000" charset="-122"/>
              </a:rPr>
              <a:t>3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：「团建评估报告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」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8310" y="2235200"/>
            <a:ext cx="108972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基于全流程的数据跟踪采集，当团建活动结束后，平台可以分析统计团建活动的各项指标。通过客户的评分、企业员工在团建各环节的操作数据和活动评价，进行量化分析，以图表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+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数据的形式进行展示，供团队进查漏补缺，驱动改善落地，持续提升客户体验。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8310" y="1059815"/>
            <a:ext cx="8566150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团建活动后，</a:t>
            </a:r>
            <a:r>
              <a:rPr lang="zh-CN" altLang="en-US" u="sng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「生命动力」团队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可以通过平台查看本次团建项目的量化评估报告</a:t>
            </a:r>
            <a:endParaRPr lang="zh-CN" altLang="en-US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58850" y="4192905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分析总结本次团建项目的成效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5" name="图片 14" descr="icons8-选中的复选框-1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4264660"/>
            <a:ext cx="404495" cy="40449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58850" y="5024120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洞察用户的喜爱偏好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8" name="图片 7" descr="icons8-选中的复选框-1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615" y="5095875"/>
            <a:ext cx="404495" cy="40449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312535" y="4192905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收集用户建议，改进团建方案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0" name="图片 9" descr="icons8-选中的复选框-1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0" y="4264660"/>
            <a:ext cx="404495" cy="40449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6312535" y="5024120"/>
            <a:ext cx="4631055" cy="548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转化为成功案例，进行宣传推广</a:t>
            </a:r>
            <a:endParaRPr lang="zh-CN" altLang="en-US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2" name="图片 11" descr="icons8-选中的复选框-10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0" y="5095875"/>
            <a:ext cx="404495" cy="4044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1661160" y="2835275"/>
            <a:ext cx="8868410" cy="1423670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04.</a:t>
            </a:r>
            <a:r>
              <a:rPr lang="zh-CN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方案报价</a:t>
            </a:r>
            <a:endParaRPr lang="zh-CN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890" y="-190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8890" y="476567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448945" y="1351915"/>
          <a:ext cx="10948670" cy="5294630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1591945"/>
                <a:gridCol w="7674610"/>
                <a:gridCol w="1682115"/>
              </a:tblGrid>
              <a:tr h="366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</a:rPr>
                        <a:t>阶段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</a:rPr>
                        <a:t>具体内容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</a:rPr>
                        <a:t>费用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</a:tr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P1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开发运营平台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开发基础版「数字化运营平台」，包含如下功能点：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）团建案例管理，支持录入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导出团队过去的成功案例；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2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）团建方案管理，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方案设计与录入，自定义多种筛选标签（适用人数、团建目的、行业特性、方案类型...）；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3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）官网资讯管理，维护企业官网的资讯内容；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4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）企业客户管理，对客户的资料进行入库登记；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6</a:t>
                      </a:r>
                      <a:r>
                        <a:rPr lang="zh-CN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万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1920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P2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小程序升级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「数字化运营平台」升级，增加如下功能点：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）小程序管理，统一管理所有小程序；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2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）小程序用户管理；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l">
                        <a:buNone/>
                      </a:pP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现有小程序的升级改造：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）研发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全新「生命动力」门户小程序，作为对外的唯一入口；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2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）「团建解决方案平台」小程序升级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改造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3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）「城市任务」小程序升级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改造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4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）「任务中心」小程序升级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改造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5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）「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Andy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游戏百宝箱」小程序升级改造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10</a:t>
                      </a:r>
                      <a:r>
                        <a:rPr lang="zh-CN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万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</a:tcPr>
                </a:tc>
              </a:tr>
              <a:tr h="1158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P3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BI</a:t>
                      </a: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报表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「数字化运营平台」升级，增加如下功能点：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ea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）增加数据可视化报表功能，可以根据团建项目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ID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生成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「团建成绩单」、「团建汇总报告」、「团建评估报告」；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小程序二次升级改造：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indent="0" algn="l">
                        <a:buFont typeface="Arial" panose="020B0604020202020204" pitchFamily="34" charset="0"/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）对应后台新增的可视化报表功能，进行相关小程序功能的升级改造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5</a:t>
                      </a:r>
                      <a:r>
                        <a:rPr lang="zh-CN" altLang="en-US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万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843915">
                <a:tc gridSpan="3">
                  <a:txBody>
                    <a:bodyPr/>
                    <a:p>
                      <a:pPr algn="r">
                        <a:buNone/>
                      </a:pPr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合计：</a:t>
                      </a:r>
                      <a:r>
                        <a:rPr lang="en-US" altLang="zh-CN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21</a:t>
                      </a:r>
                      <a:r>
                        <a:rPr lang="zh-CN" alt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Medium" panose="020B0600000000000000" charset="-122"/>
                          <a:ea typeface="思源黑体 CN Medium" panose="020B0600000000000000" charset="-122"/>
                          <a:cs typeface="思源黑体 CN Medium" panose="020B0600000000000000" charset="-122"/>
                        </a:rPr>
                        <a:t>万</a:t>
                      </a:r>
                      <a:endParaRPr lang="zh-CN" altLang="en-US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Medium" panose="020B0600000000000000" charset="-122"/>
                        <a:ea typeface="思源黑体 CN Medium" panose="020B0600000000000000" charset="-122"/>
                        <a:cs typeface="思源黑体 CN Medium" panose="020B06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hMerge="1"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平行四边形 5"/>
          <p:cNvSpPr/>
          <p:nvPr/>
        </p:nvSpPr>
        <p:spPr>
          <a:xfrm>
            <a:off x="448945" y="476250"/>
            <a:ext cx="205359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方案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报价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54505" y="2381419"/>
            <a:ext cx="10682990" cy="1582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0000"/>
              <a:t>数字化转型</a:t>
            </a:r>
            <a:endParaRPr lang="zh-CN" altLang="en-US" sz="10000"/>
          </a:p>
        </p:txBody>
      </p:sp>
      <p:sp>
        <p:nvSpPr>
          <p:cNvPr id="8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31888" y="4024313"/>
            <a:ext cx="2016125" cy="41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/>
              <a:t>思考的转变</a:t>
            </a:r>
            <a:endParaRPr lang="zh-CN" altLang="en-US"/>
          </a:p>
        </p:txBody>
      </p:sp>
      <p:sp>
        <p:nvSpPr>
          <p:cNvPr id="9" name="内容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768725" y="4024313"/>
            <a:ext cx="2017713" cy="41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di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工作方式的变革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内容占位符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405563" y="4024313"/>
            <a:ext cx="2017712" cy="41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di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组织架构的重组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内容占位符 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043988" y="4024313"/>
            <a:ext cx="2016125" cy="41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di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谢谢观看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01710" y="6208395"/>
            <a:ext cx="29013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bg1"/>
                </a:solidFill>
                <a:effectLst/>
                <a:cs typeface="思源黑体 CN Light" panose="020B0300000000000000" charset="-122"/>
                <a:sym typeface="+mn-ea"/>
              </a:rPr>
              <a:t>深圳维格智数科技有限公司</a:t>
            </a:r>
            <a:endParaRPr lang="zh-CN" altLang="en-US" sz="1200">
              <a:solidFill>
                <a:schemeClr val="bg1"/>
              </a:solidFill>
              <a:effectLst/>
              <a:cs typeface="思源黑体 CN Light" panose="020B03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-500"/>
          <a:stretch>
            <a:fillRect/>
          </a:stretch>
        </p:blipFill>
        <p:spPr>
          <a:xfrm>
            <a:off x="0" y="194310"/>
            <a:ext cx="6096000" cy="6435725"/>
          </a:xfrm>
          <a:custGeom>
            <a:avLst/>
            <a:gdLst>
              <a:gd name="connsiteX0" fmla="*/ 0 w 6096000"/>
              <a:gd name="connsiteY0" fmla="*/ 0 h 6435725"/>
              <a:gd name="connsiteX1" fmla="*/ 4487069 w 6096000"/>
              <a:gd name="connsiteY1" fmla="*/ 0 h 6435725"/>
              <a:gd name="connsiteX2" fmla="*/ 6096000 w 6096000"/>
              <a:gd name="connsiteY2" fmla="*/ 6435725 h 6435725"/>
              <a:gd name="connsiteX3" fmla="*/ 0 w 6096000"/>
              <a:gd name="connsiteY3" fmla="*/ 6435725 h 643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435725">
                <a:moveTo>
                  <a:pt x="0" y="0"/>
                </a:moveTo>
                <a:lnTo>
                  <a:pt x="4487069" y="0"/>
                </a:lnTo>
                <a:lnTo>
                  <a:pt x="6096000" y="6435725"/>
                </a:lnTo>
                <a:lnTo>
                  <a:pt x="0" y="6435725"/>
                </a:lnTo>
                <a:close/>
              </a:path>
            </a:pathLst>
          </a:custGeom>
        </p:spPr>
      </p:pic>
      <p:sp>
        <p:nvSpPr>
          <p:cNvPr id="12" name="Parallelogram 11"/>
          <p:cNvSpPr/>
          <p:nvPr>
            <p:custDataLst>
              <p:tags r:id="rId3"/>
            </p:custDataLst>
          </p:nvPr>
        </p:nvSpPr>
        <p:spPr>
          <a:xfrm flipH="1">
            <a:off x="4796972" y="2487386"/>
            <a:ext cx="760185" cy="493627"/>
          </a:xfrm>
          <a:prstGeom prst="parallelogram">
            <a:avLst>
              <a:gd name="adj" fmla="val 22537"/>
            </a:avLst>
          </a:prstGeom>
          <a:solidFill>
            <a:srgbClr val="FDE0E0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000" b="1" i="0" u="none" strike="noStrike" kern="1200" cap="none" spc="0" normalizeH="0" noProof="0" dirty="0">
                <a:ln>
                  <a:noFill/>
                </a:ln>
                <a:solidFill>
                  <a:srgbClr val="F26D6C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Arial" panose="020B0604020202020204" pitchFamily="34" charset="0"/>
              </a:rPr>
              <a:t>01</a:t>
            </a:r>
            <a:endParaRPr kumimoji="0" lang="id-ID" sz="2000" b="1" i="0" u="none" strike="noStrike" kern="1200" cap="none" spc="0" normalizeH="0" noProof="0" dirty="0">
              <a:ln>
                <a:noFill/>
              </a:ln>
              <a:solidFill>
                <a:srgbClr val="F26D6C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>
            <p:custDataLst>
              <p:tags r:id="rId4"/>
            </p:custDataLst>
          </p:nvPr>
        </p:nvSpPr>
        <p:spPr>
          <a:xfrm>
            <a:off x="8025195" y="708947"/>
            <a:ext cx="30240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+mn-cs"/>
                <a:sym typeface="+mn-ea"/>
              </a:rPr>
              <a:t>目录</a:t>
            </a:r>
            <a:endParaRPr kumimoji="0" lang="zh-CN" altLang="en-US" sz="3600" b="1" i="0" u="none" strike="noStrike" kern="1200" cap="none" spc="300" normalizeH="0" noProof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+mn-cs"/>
              <a:sym typeface="+mn-ea"/>
            </a:endParaRPr>
          </a:p>
        </p:txBody>
      </p:sp>
      <p:grpSp>
        <p:nvGrpSpPr>
          <p:cNvPr id="14" name="Group 13"/>
          <p:cNvGrpSpPr/>
          <p:nvPr>
            <p:custDataLst>
              <p:tags r:id="rId5"/>
            </p:custDataLst>
          </p:nvPr>
        </p:nvGrpSpPr>
        <p:grpSpPr>
          <a:xfrm rot="5400000" flipV="1">
            <a:off x="10766143" y="239149"/>
            <a:ext cx="1004026" cy="940112"/>
            <a:chOff x="8532745" y="571782"/>
            <a:chExt cx="1931366" cy="1845590"/>
          </a:xfrm>
        </p:grpSpPr>
        <p:sp>
          <p:nvSpPr>
            <p:cNvPr id="15" name="Right Triangle 14"/>
            <p:cNvSpPr/>
            <p:nvPr>
              <p:custDataLst>
                <p:tags r:id="rId6"/>
              </p:custDataLst>
            </p:nvPr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FDE0E0"/>
              </a:solidFill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charset="-122"/>
                <a:ea typeface="+mn-ea"/>
                <a:cs typeface="+mn-cs"/>
              </a:endParaRPr>
            </a:p>
          </p:txBody>
        </p:sp>
        <p:sp>
          <p:nvSpPr>
            <p:cNvPr id="16" name="Right Triangle 15"/>
            <p:cNvSpPr/>
            <p:nvPr>
              <p:custDataLst>
                <p:tags r:id="rId7"/>
              </p:custDataLst>
            </p:nvPr>
          </p:nvSpPr>
          <p:spPr>
            <a:xfrm>
              <a:off x="8902011" y="571782"/>
              <a:ext cx="1562100" cy="1562100"/>
            </a:xfrm>
            <a:prstGeom prst="rtTriangle">
              <a:avLst/>
            </a:prstGeom>
            <a:noFill/>
            <a:ln w="57150">
              <a:solidFill>
                <a:srgbClr val="F15757"/>
              </a:solidFill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思源黑体 CN Light" panose="020B0300000000000000" charset="-122"/>
                <a:ea typeface="+mn-ea"/>
                <a:cs typeface="+mn-cs"/>
              </a:endParaRPr>
            </a:p>
          </p:txBody>
        </p:sp>
      </p:grpSp>
      <p:sp>
        <p:nvSpPr>
          <p:cNvPr id="17" name="Parallelogram 16"/>
          <p:cNvSpPr/>
          <p:nvPr>
            <p:custDataLst>
              <p:tags r:id="rId8"/>
            </p:custDataLst>
          </p:nvPr>
        </p:nvSpPr>
        <p:spPr>
          <a:xfrm flipH="1">
            <a:off x="4976406" y="3444966"/>
            <a:ext cx="760185" cy="493627"/>
          </a:xfrm>
          <a:prstGeom prst="parallelogram">
            <a:avLst>
              <a:gd name="adj" fmla="val 22537"/>
            </a:avLst>
          </a:prstGeom>
          <a:solidFill>
            <a:srgbClr val="F26D6C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Arial" panose="020B0604020202020204" pitchFamily="34" charset="0"/>
              </a:rPr>
              <a:t>02</a:t>
            </a:r>
            <a:endParaRPr kumimoji="0" lang="id-ID" sz="20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Arial" panose="020B0604020202020204" pitchFamily="34" charset="0"/>
            </a:endParaRPr>
          </a:p>
        </p:txBody>
      </p:sp>
      <p:sp>
        <p:nvSpPr>
          <p:cNvPr id="18" name="Parallelogram 17"/>
          <p:cNvSpPr/>
          <p:nvPr>
            <p:custDataLst>
              <p:tags r:id="rId9"/>
            </p:custDataLst>
          </p:nvPr>
        </p:nvSpPr>
        <p:spPr>
          <a:xfrm flipH="1">
            <a:off x="5163458" y="4402546"/>
            <a:ext cx="760185" cy="493627"/>
          </a:xfrm>
          <a:prstGeom prst="parallelogram">
            <a:avLst>
              <a:gd name="adj" fmla="val 22537"/>
            </a:avLst>
          </a:prstGeom>
          <a:solidFill>
            <a:srgbClr val="FDE0E0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000" b="1" i="0" u="none" strike="noStrike" kern="1200" cap="none" spc="0" normalizeH="0" noProof="0" dirty="0">
                <a:ln>
                  <a:noFill/>
                </a:ln>
                <a:solidFill>
                  <a:srgbClr val="F26D6C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Arial" panose="020B0604020202020204" pitchFamily="34" charset="0"/>
              </a:rPr>
              <a:t>03</a:t>
            </a:r>
            <a:endParaRPr kumimoji="0" lang="id-ID" sz="2000" b="1" i="0" u="none" strike="noStrike" kern="1200" cap="none" spc="0" normalizeH="0" noProof="0" dirty="0">
              <a:ln>
                <a:noFill/>
              </a:ln>
              <a:solidFill>
                <a:srgbClr val="F26D6C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Arial" panose="020B0604020202020204" pitchFamily="34" charset="0"/>
            </a:endParaRPr>
          </a:p>
        </p:txBody>
      </p:sp>
      <p:sp>
        <p:nvSpPr>
          <p:cNvPr id="19" name="Parallelogram 18"/>
          <p:cNvSpPr/>
          <p:nvPr>
            <p:custDataLst>
              <p:tags r:id="rId10"/>
            </p:custDataLst>
          </p:nvPr>
        </p:nvSpPr>
        <p:spPr>
          <a:xfrm flipH="1">
            <a:off x="5348515" y="5360126"/>
            <a:ext cx="760185" cy="493627"/>
          </a:xfrm>
          <a:prstGeom prst="parallelogram">
            <a:avLst>
              <a:gd name="adj" fmla="val 22537"/>
            </a:avLst>
          </a:prstGeom>
          <a:solidFill>
            <a:srgbClr val="F26D6C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id-ID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Arial" panose="020B0604020202020204" pitchFamily="34" charset="0"/>
                <a:sym typeface="+mn-ea"/>
              </a:rPr>
              <a:t>04</a:t>
            </a:r>
            <a:endParaRPr lang="id-ID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TextBox 20"/>
          <p:cNvSpPr txBox="1"/>
          <p:nvPr>
            <p:custDataLst>
              <p:tags r:id="rId11"/>
            </p:custDataLst>
          </p:nvPr>
        </p:nvSpPr>
        <p:spPr>
          <a:xfrm>
            <a:off x="5736589" y="2487369"/>
            <a:ext cx="4788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+mn-cs"/>
              </a:rPr>
              <a:t>定制团建服务的现状</a:t>
            </a:r>
            <a:endParaRPr kumimoji="0" lang="zh-CN" altLang="en-US" sz="2400" i="0" u="none" strike="noStrike" kern="1200" cap="none" spc="0" normalizeH="0" noProof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5" name="TextBox 24"/>
          <p:cNvSpPr txBox="1"/>
          <p:nvPr>
            <p:custDataLst>
              <p:tags r:id="rId12"/>
            </p:custDataLst>
          </p:nvPr>
        </p:nvSpPr>
        <p:spPr>
          <a:xfrm>
            <a:off x="6010274" y="3461441"/>
            <a:ext cx="4788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团建服务的数字化转型方案</a:t>
            </a:r>
            <a:endParaRPr lang="zh-CN" altLang="en-US" sz="2400" noProof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27" name="TextBox 26"/>
          <p:cNvSpPr txBox="1"/>
          <p:nvPr>
            <p:custDataLst>
              <p:tags r:id="rId13"/>
            </p:custDataLst>
          </p:nvPr>
        </p:nvSpPr>
        <p:spPr>
          <a:xfrm>
            <a:off x="6261098" y="4402493"/>
            <a:ext cx="4788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数字化创新点</a:t>
            </a:r>
            <a:endParaRPr lang="zh-CN" altLang="en-US" sz="2400" noProof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29" name="TextBox 28"/>
          <p:cNvSpPr txBox="1"/>
          <p:nvPr>
            <p:custDataLst>
              <p:tags r:id="rId14"/>
            </p:custDataLst>
          </p:nvPr>
        </p:nvSpPr>
        <p:spPr>
          <a:xfrm>
            <a:off x="6553834" y="5348625"/>
            <a:ext cx="4788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方案报价</a:t>
            </a:r>
            <a:endParaRPr lang="zh-CN" altLang="en-US" sz="2400" noProof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30" name="TextBox 12"/>
          <p:cNvSpPr txBox="1"/>
          <p:nvPr>
            <p:custDataLst>
              <p:tags r:id="rId15"/>
            </p:custDataLst>
          </p:nvPr>
        </p:nvSpPr>
        <p:spPr>
          <a:xfrm>
            <a:off x="8025195" y="1371389"/>
            <a:ext cx="302402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150" normalizeH="0" noProof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charset="-122"/>
                <a:cs typeface="+mn-cs"/>
              </a:rPr>
              <a:t>Contents</a:t>
            </a:r>
            <a:endParaRPr kumimoji="0" lang="en-US" altLang="zh-CN" sz="1600" b="0" i="0" u="none" strike="noStrike" kern="1200" cap="none" spc="150" normalizeH="0" noProof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charset="-122"/>
              <a:cs typeface="+mn-cs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1661160" y="2835275"/>
            <a:ext cx="8868410" cy="1187450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01.</a:t>
            </a:r>
            <a:r>
              <a: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定制团建服务的现状</a:t>
            </a:r>
            <a:endParaRPr lang="zh-CN" alt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890" y="-190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8890" y="476567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448945" y="476250"/>
            <a:ext cx="4822825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定制化团建服务的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现状分析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335" y="1654810"/>
            <a:ext cx="8377555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     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仅依靠经验给客户推荐团建方案，难以洞察客户群体的真实兴趣爱好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56335" y="1547495"/>
            <a:ext cx="5949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F15757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1</a:t>
            </a:r>
            <a:endParaRPr lang="en-US" altLang="zh-CN" sz="4800">
              <a:solidFill>
                <a:srgbClr val="F15757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56335" y="2764790"/>
            <a:ext cx="8377555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        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传统的线下游戏，玩法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形式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不够多元化，容易与其他竞争对手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同质化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6335" y="2657475"/>
            <a:ext cx="5949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F15757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</a:t>
            </a:r>
            <a:endParaRPr lang="en-US" altLang="zh-CN" sz="4800">
              <a:solidFill>
                <a:srgbClr val="F15757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56335" y="3903345"/>
            <a:ext cx="8377555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     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用户黏度低，团建活动过后难以与客户维持关系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6335" y="3796030"/>
            <a:ext cx="5949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F15757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3</a:t>
            </a:r>
            <a:endParaRPr lang="en-US" altLang="zh-CN" sz="4800">
              <a:solidFill>
                <a:srgbClr val="F15757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6335" y="5126990"/>
            <a:ext cx="8377555" cy="61468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     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自建多个小程序，但入口分散，用户触达困难。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6335" y="5019675"/>
            <a:ext cx="5949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800">
                <a:solidFill>
                  <a:srgbClr val="F15757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4</a:t>
            </a:r>
            <a:endParaRPr lang="en-US" altLang="zh-CN" sz="4800">
              <a:solidFill>
                <a:srgbClr val="F15757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1661160" y="2835275"/>
            <a:ext cx="8868410" cy="1423670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02.</a:t>
            </a:r>
            <a:r>
              <a:rPr lang="zh-CN" alt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团建服务的</a:t>
            </a:r>
            <a:r>
              <a:rPr lang="zh-CN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</a:t>
            </a:r>
            <a:r>
              <a:rPr lang="zh-CN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Digital Transformation In </a:t>
            </a:r>
            <a:r>
              <a:rPr lang="zh-CN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Customer Experience Management</a:t>
            </a:r>
            <a:endParaRPr lang="zh-CN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8890" y="-190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8890" y="4765675"/>
            <a:ext cx="12208510" cy="211582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/>
        </p:nvCxnSpPr>
        <p:spPr>
          <a:xfrm flipV="1">
            <a:off x="2963545" y="2795905"/>
            <a:ext cx="7960995" cy="18415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燕尾形箭头 5"/>
          <p:cNvSpPr/>
          <p:nvPr>
            <p:custDataLst>
              <p:tags r:id="rId1"/>
            </p:custDataLst>
          </p:nvPr>
        </p:nvSpPr>
        <p:spPr bwMode="auto">
          <a:xfrm>
            <a:off x="5100955" y="2357120"/>
            <a:ext cx="2120265" cy="893445"/>
          </a:xfrm>
          <a:prstGeom prst="notchedRightArrow">
            <a:avLst>
              <a:gd name="adj1" fmla="val 100000"/>
              <a:gd name="adj2" fmla="val 31781"/>
            </a:avLst>
          </a:prstGeom>
          <a:solidFill>
            <a:srgbClr val="3498DB"/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Light" panose="020B03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5022850" y="3957955"/>
            <a:ext cx="2275205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0" anchor="t" anchorCtr="0">
            <a:normAutofit lnSpcReduction="20000"/>
          </a:bodyPr>
          <a:lstStyle/>
          <a:p>
            <a:pPr lvl="0" algn="ctr" defTabSz="9137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defRPr/>
            </a:pPr>
            <a:r>
              <a:rPr lang="en-US" altLang="zh-CN" sz="2000" b="1" spc="30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ea"/>
              </a:rPr>
              <a:t>小程序升级</a:t>
            </a:r>
            <a:endParaRPr lang="en-US" altLang="zh-CN" sz="2000" b="1" spc="30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4655185" y="4426585"/>
            <a:ext cx="3011170" cy="178689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6800" anchor="t" anchorCtr="0">
            <a:normAutofit lnSpcReduction="20000"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Light" panose="020B0300000000000000" charset="-122"/>
                <a:sym typeface="+mn-ea"/>
              </a:rPr>
              <a:t>搭建「LifePower」门户小程序，作为统一入口。将现有的小程序进行升级改造，围绕数据模型主题，进行数据采集。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4"/>
            </p:custDataLst>
          </p:nvPr>
        </p:nvCxnSpPr>
        <p:spPr>
          <a:xfrm>
            <a:off x="6158865" y="3250565"/>
            <a:ext cx="3810" cy="706755"/>
          </a:xfrm>
          <a:prstGeom prst="line">
            <a:avLst/>
          </a:prstGeom>
          <a:ln w="12700" cap="rnd">
            <a:solidFill>
              <a:srgbClr val="3498DB"/>
            </a:solidFill>
            <a:prstDash val="dash"/>
            <a:round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燕尾形箭头 9"/>
          <p:cNvSpPr/>
          <p:nvPr>
            <p:custDataLst>
              <p:tags r:id="rId5"/>
            </p:custDataLst>
          </p:nvPr>
        </p:nvSpPr>
        <p:spPr bwMode="auto">
          <a:xfrm>
            <a:off x="8804275" y="2357755"/>
            <a:ext cx="2120265" cy="893445"/>
          </a:xfrm>
          <a:prstGeom prst="notchedRightArrow">
            <a:avLst>
              <a:gd name="adj1" fmla="val 100000"/>
              <a:gd name="adj2" fmla="val 31781"/>
            </a:avLst>
          </a:prstGeom>
          <a:solidFill>
            <a:srgbClr val="1AA3AA"/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solidFill>
                <a:srgbClr val="000000">
                  <a:lumMod val="75000"/>
                  <a:lumOff val="25000"/>
                </a:srgb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Light" panose="020B03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8726805" y="3716655"/>
            <a:ext cx="2275205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0" anchor="t" anchorCtr="0">
            <a:normAutofit lnSpcReduction="20000"/>
          </a:bodyPr>
          <a:lstStyle/>
          <a:p>
            <a:pPr lvl="0" algn="ctr" defTabSz="91376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defRPr/>
            </a:pPr>
            <a:r>
              <a:rPr lang="en-US" altLang="zh-CN" sz="2000" b="1" spc="300" noProof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ea"/>
              </a:rPr>
              <a:t>BI报表</a:t>
            </a:r>
            <a:endParaRPr lang="en-US" altLang="zh-CN" sz="2000" b="1" spc="300" noProof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7"/>
            </p:custDataLst>
          </p:nvPr>
        </p:nvSpPr>
        <p:spPr>
          <a:xfrm>
            <a:off x="8649335" y="4213225"/>
            <a:ext cx="2510790" cy="200025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6800" anchor="t" anchorCtr="0">
            <a:normAutofit lnSpcReduction="20000"/>
          </a:bodyPr>
          <a:lstStyle/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Light" panose="020B0300000000000000" charset="-122"/>
                <a:sym typeface="+mn-ea"/>
              </a:rPr>
              <a:t>对前两个阶段采集的数据进行抽取、清洗、转换，以数据可视化和报表的形式进行展示。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8"/>
            </p:custDataLst>
          </p:nvPr>
        </p:nvCxnSpPr>
        <p:spPr>
          <a:xfrm flipH="1" flipV="1">
            <a:off x="9902190" y="3250565"/>
            <a:ext cx="5080" cy="466090"/>
          </a:xfrm>
          <a:prstGeom prst="line">
            <a:avLst/>
          </a:prstGeom>
          <a:ln w="12700" cap="rnd">
            <a:solidFill>
              <a:srgbClr val="1AA3AA"/>
            </a:solidFill>
            <a:prstDash val="dash"/>
            <a:round/>
            <a:headEnd type="oval"/>
            <a:tailEnd type="non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15" name="组合 14"/>
          <p:cNvGrpSpPr/>
          <p:nvPr/>
        </p:nvGrpSpPr>
        <p:grpSpPr>
          <a:xfrm>
            <a:off x="829945" y="2358390"/>
            <a:ext cx="3152140" cy="4266565"/>
            <a:chOff x="2618" y="4339"/>
            <a:chExt cx="4964" cy="6719"/>
          </a:xfrm>
        </p:grpSpPr>
        <p:sp>
          <p:nvSpPr>
            <p:cNvPr id="2" name="燕尾形箭头 1"/>
            <p:cNvSpPr/>
            <p:nvPr>
              <p:custDataLst>
                <p:tags r:id="rId9"/>
              </p:custDataLst>
            </p:nvPr>
          </p:nvSpPr>
          <p:spPr bwMode="auto">
            <a:xfrm>
              <a:off x="3402" y="4339"/>
              <a:ext cx="3339" cy="1407"/>
            </a:xfrm>
            <a:prstGeom prst="notchedRightArrow">
              <a:avLst>
                <a:gd name="adj1" fmla="val 100000"/>
                <a:gd name="adj2" fmla="val 31781"/>
              </a:avLst>
            </a:prstGeom>
            <a:solidFill>
              <a:srgbClr val="1F74AD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0"/>
              </p:custDataLst>
            </p:nvPr>
          </p:nvSpPr>
          <p:spPr>
            <a:xfrm>
              <a:off x="3280" y="6478"/>
              <a:ext cx="3583" cy="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0" anchor="t" anchorCtr="0">
              <a:normAutofit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000" b="1" i="0" u="none" strike="noStrike" kern="1200" cap="none" spc="300" normalizeH="0" noProof="0">
                  <a:ln>
                    <a:noFill/>
                  </a:ln>
                  <a:solidFill>
                    <a:srgbClr val="1F74AD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rPr>
                <a:t>数字化运营平台</a:t>
              </a:r>
              <a:endParaRPr kumimoji="0" lang="en-US" altLang="zh-CN" sz="2000" b="1" i="0" u="none" strike="noStrike" kern="1200" cap="none" spc="300" normalizeH="0" noProof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1"/>
              </p:custDataLst>
            </p:nvPr>
          </p:nvSpPr>
          <p:spPr>
            <a:xfrm>
              <a:off x="2618" y="7260"/>
              <a:ext cx="4964" cy="37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0" rIns="91440" bIns="46800" anchor="t" anchorCtr="0"/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Light" panose="020B0300000000000000" charset="-122"/>
                  <a:sym typeface="+mn-ea"/>
                </a:rPr>
                <a:t>建设全新的数字化运营平台，本平台主要包含「客户体验管理」和「内容管理」两部分。「客户体验管理」对客户数据，小程序用户数据进行管理和分析。「内容管理」负责企业资讯内容的整理发布、团建方案管理、案例管理。</a:t>
              </a:r>
              <a:endPara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Light" panose="020B0300000000000000" charset="-122"/>
                <a:sym typeface="+mn-ea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12"/>
              </p:custDataLst>
            </p:nvPr>
          </p:nvCxnSpPr>
          <p:spPr>
            <a:xfrm>
              <a:off x="5063" y="5744"/>
              <a:ext cx="17" cy="734"/>
            </a:xfrm>
            <a:prstGeom prst="line">
              <a:avLst/>
            </a:prstGeom>
            <a:ln w="12700" cap="rnd">
              <a:solidFill>
                <a:srgbClr val="1F74AD"/>
              </a:solidFill>
              <a:prstDash val="dash"/>
              <a:round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4" name="椭圆 3"/>
            <p:cNvSpPr/>
            <p:nvPr>
              <p:custDataLst>
                <p:tags r:id="rId13"/>
              </p:custDataLst>
            </p:nvPr>
          </p:nvSpPr>
          <p:spPr bwMode="auto">
            <a:xfrm>
              <a:off x="4614" y="4585"/>
              <a:ext cx="915" cy="915"/>
            </a:xfrm>
            <a:prstGeom prst="ellipse">
              <a:avLst/>
            </a:prstGeom>
            <a:noFill/>
            <a:ln w="19050">
              <a:solidFill>
                <a:sysClr val="window" lastClr="FFFFFF"/>
              </a:solidFill>
              <a:round/>
            </a:ln>
          </p:spPr>
          <p:txBody>
            <a:bodyPr wrap="square" lIns="91440" tIns="45720" rIns="91440" bIns="4572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rPr>
                <a:t>1</a:t>
              </a:r>
              <a:endParaRPr 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</p:grpSp>
      <p:sp>
        <p:nvSpPr>
          <p:cNvPr id="8" name="椭圆 7"/>
          <p:cNvSpPr/>
          <p:nvPr>
            <p:custDataLst>
              <p:tags r:id="rId14"/>
            </p:custDataLst>
          </p:nvPr>
        </p:nvSpPr>
        <p:spPr bwMode="auto">
          <a:xfrm>
            <a:off x="5870575" y="2514600"/>
            <a:ext cx="581025" cy="581025"/>
          </a:xfrm>
          <a:prstGeom prst="ellipse">
            <a:avLst/>
          </a:prstGeom>
          <a:noFill/>
          <a:ln w="19050">
            <a:solidFill>
              <a:sysClr val="window" lastClr="FFFFFF"/>
            </a:solidFill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ea"/>
              </a:rPr>
              <a:t>2</a:t>
            </a:r>
            <a:endParaRPr 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5"/>
            </p:custDataLst>
          </p:nvPr>
        </p:nvSpPr>
        <p:spPr bwMode="auto">
          <a:xfrm>
            <a:off x="9573895" y="2514600"/>
            <a:ext cx="581025" cy="581025"/>
          </a:xfrm>
          <a:prstGeom prst="ellipse">
            <a:avLst/>
          </a:prstGeom>
          <a:noFill/>
          <a:ln w="19050">
            <a:solidFill>
              <a:sysClr val="window" lastClr="FFFFFF"/>
            </a:solidFill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ea"/>
              </a:rPr>
              <a:t>3</a:t>
            </a:r>
            <a:endParaRPr 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448945" y="1285875"/>
            <a:ext cx="10845800" cy="431800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4572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000" b="0" i="0" u="none" strike="noStrike" kern="1200" cap="none" spc="150" normalizeH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Light" panose="020B0300000000000000" charset="-122"/>
              </a:rPr>
              <a:t>根据组织当前实际情况，计划分成三个阶段进行数字化升级。</a:t>
            </a:r>
            <a:endParaRPr kumimoji="0" lang="zh-CN" altLang="en-US" sz="2000" b="0" i="0" u="none" strike="noStrike" kern="1200" cap="none" spc="150" normalizeH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Light" panose="020B0300000000000000" charset="-122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448945" y="476250"/>
            <a:ext cx="382016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数字化升级</a:t>
            </a:r>
            <a:r>
              <a:rPr lang="en-US" altLang="zh-CN" sz="2400">
                <a:latin typeface="思源黑体 CN Medium" panose="020B0600000000000000" charset="-122"/>
                <a:ea typeface="思源黑体 CN Medium" panose="020B0600000000000000" charset="-122"/>
              </a:rPr>
              <a:t>-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三个阶段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3486150" y="2257425"/>
            <a:ext cx="4792345" cy="3677920"/>
          </a:xfrm>
          <a:prstGeom prst="rect">
            <a:avLst/>
          </a:prstGeom>
          <a:solidFill>
            <a:schemeClr val="bg1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77900" y="2502535"/>
            <a:ext cx="1318895" cy="13188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1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448945" y="476250"/>
            <a:ext cx="2733675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运营平台架构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6985" y="2900680"/>
            <a:ext cx="1783715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案例管理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3" name="图片 2" descr="icons8-笔记本电脑-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2660650"/>
            <a:ext cx="779780" cy="7797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16985" y="3634105"/>
            <a:ext cx="1783715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团建方案管理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16985" y="4392295"/>
            <a:ext cx="1783715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官网资讯管理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70600" y="2900680"/>
            <a:ext cx="1906270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小程序管理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70600" y="3634105"/>
            <a:ext cx="1906270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企业客户管理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0600" y="4392295"/>
            <a:ext cx="1906270" cy="554990"/>
          </a:xfrm>
          <a:prstGeom prst="rect">
            <a:avLst/>
          </a:prstGeom>
          <a:solidFill>
            <a:srgbClr val="FD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小程序用户管理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7305" y="3350895"/>
            <a:ext cx="681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PC</a:t>
            </a:r>
            <a:endParaRPr lang="en-US" altLang="zh-CN" sz="1600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595880" y="3072130"/>
            <a:ext cx="586105" cy="179705"/>
          </a:xfrm>
          <a:prstGeom prst="rightArrow">
            <a:avLst/>
          </a:prstGeom>
          <a:solidFill>
            <a:srgbClr val="FDE0E0"/>
          </a:solidFill>
          <a:ln>
            <a:solidFill>
              <a:srgbClr val="F1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195" y="4505960"/>
            <a:ext cx="1427480" cy="14274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1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90295" y="5437505"/>
            <a:ext cx="1097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MOBILE</a:t>
            </a:r>
            <a:endParaRPr lang="en-US" altLang="zh-CN" sz="1600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8" name="图片 17" descr="icons8-智能手机平板电脑-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686300"/>
            <a:ext cx="721360" cy="72136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2600960" y="5076190"/>
            <a:ext cx="581025" cy="196215"/>
          </a:xfrm>
          <a:prstGeom prst="rightArrow">
            <a:avLst/>
          </a:prstGeom>
          <a:solidFill>
            <a:srgbClr val="FDE0E0"/>
          </a:solidFill>
          <a:ln>
            <a:solidFill>
              <a:srgbClr val="F1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0705" y="1661795"/>
            <a:ext cx="2155825" cy="36830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solidFill>
              <a:srgbClr val="FD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管理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方式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77045" y="2543810"/>
            <a:ext cx="2241550" cy="3181350"/>
          </a:xfrm>
          <a:prstGeom prst="rect">
            <a:avLst/>
          </a:prstGeom>
          <a:solidFill>
            <a:schemeClr val="bg1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9376410" y="1363345"/>
            <a:ext cx="2242820" cy="544830"/>
            <a:chOff x="14997" y="3263"/>
            <a:chExt cx="3070" cy="858"/>
          </a:xfrm>
        </p:grpSpPr>
        <p:sp>
          <p:nvSpPr>
            <p:cNvPr id="24" name="矩形 23"/>
            <p:cNvSpPr/>
            <p:nvPr/>
          </p:nvSpPr>
          <p:spPr>
            <a:xfrm>
              <a:off x="14997" y="3263"/>
              <a:ext cx="3070" cy="8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26D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1" y="3380"/>
              <a:ext cx="691" cy="625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5822" y="3427"/>
              <a:ext cx="19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latin typeface="思源黑体 CN Light" panose="020B0300000000000000" charset="-122"/>
                  <a:ea typeface="思源黑体 CN Light" panose="020B0300000000000000" charset="-122"/>
                </a:rPr>
                <a:t>门户小程序</a:t>
              </a:r>
              <a:endParaRPr lang="zh-CN" altLang="en-US" sz="1600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523095" y="2778125"/>
            <a:ext cx="1949450" cy="544830"/>
            <a:chOff x="14997" y="3263"/>
            <a:chExt cx="3070" cy="858"/>
          </a:xfrm>
        </p:grpSpPr>
        <p:sp>
          <p:nvSpPr>
            <p:cNvPr id="29" name="矩形 28"/>
            <p:cNvSpPr/>
            <p:nvPr/>
          </p:nvSpPr>
          <p:spPr>
            <a:xfrm>
              <a:off x="14997" y="3263"/>
              <a:ext cx="3070" cy="8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1" y="3380"/>
              <a:ext cx="691" cy="625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5822" y="3427"/>
              <a:ext cx="19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latin typeface="思源黑体 CN Light" panose="020B0300000000000000" charset="-122"/>
                  <a:ea typeface="思源黑体 CN Light" panose="020B0300000000000000" charset="-122"/>
                </a:rPr>
                <a:t>城市任务</a:t>
              </a:r>
              <a:endParaRPr lang="zh-CN" altLang="en-US" sz="1600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523095" y="3463925"/>
            <a:ext cx="1949450" cy="789940"/>
            <a:chOff x="14997" y="3263"/>
            <a:chExt cx="3070" cy="1244"/>
          </a:xfrm>
        </p:grpSpPr>
        <p:sp>
          <p:nvSpPr>
            <p:cNvPr id="33" name="矩形 32"/>
            <p:cNvSpPr/>
            <p:nvPr/>
          </p:nvSpPr>
          <p:spPr>
            <a:xfrm>
              <a:off x="14997" y="3263"/>
              <a:ext cx="3070" cy="12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4" name="图片 33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1" y="3574"/>
              <a:ext cx="691" cy="62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15822" y="3427"/>
              <a:ext cx="191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latin typeface="思源黑体 CN Light" panose="020B0300000000000000" charset="-122"/>
                  <a:ea typeface="思源黑体 CN Light" panose="020B0300000000000000" charset="-122"/>
                </a:rPr>
                <a:t>团建解决方案平台</a:t>
              </a:r>
              <a:endParaRPr lang="zh-CN" altLang="en-US" sz="1600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523095" y="4966335"/>
            <a:ext cx="1949450" cy="544830"/>
            <a:chOff x="14997" y="3263"/>
            <a:chExt cx="3070" cy="858"/>
          </a:xfrm>
        </p:grpSpPr>
        <p:sp>
          <p:nvSpPr>
            <p:cNvPr id="37" name="矩形 36"/>
            <p:cNvSpPr/>
            <p:nvPr/>
          </p:nvSpPr>
          <p:spPr>
            <a:xfrm>
              <a:off x="14997" y="3263"/>
              <a:ext cx="3070" cy="8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D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8" name="图片 37" descr="tim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1" y="3380"/>
              <a:ext cx="691" cy="625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15822" y="3427"/>
              <a:ext cx="191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latin typeface="思源黑体 CN Light" panose="020B0300000000000000" charset="-122"/>
                  <a:ea typeface="思源黑体 CN Light" panose="020B0300000000000000" charset="-122"/>
                </a:rPr>
                <a:t>任务中心</a:t>
              </a:r>
              <a:endParaRPr lang="zh-CN" altLang="en-US" sz="1600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705340" y="4392295"/>
            <a:ext cx="113030" cy="472440"/>
            <a:chOff x="16490" y="6917"/>
            <a:chExt cx="178" cy="744"/>
          </a:xfrm>
        </p:grpSpPr>
        <p:sp>
          <p:nvSpPr>
            <p:cNvPr id="40" name="椭圆 39"/>
            <p:cNvSpPr/>
            <p:nvPr/>
          </p:nvSpPr>
          <p:spPr>
            <a:xfrm>
              <a:off x="16490" y="6917"/>
              <a:ext cx="179" cy="179"/>
            </a:xfrm>
            <a:prstGeom prst="ellipse">
              <a:avLst/>
            </a:prstGeom>
            <a:solidFill>
              <a:srgbClr val="FDE0E0"/>
            </a:solidFill>
            <a:ln>
              <a:solidFill>
                <a:srgbClr val="F1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490" y="7187"/>
              <a:ext cx="179" cy="179"/>
            </a:xfrm>
            <a:prstGeom prst="ellipse">
              <a:avLst/>
            </a:prstGeom>
            <a:solidFill>
              <a:srgbClr val="FDE0E0"/>
            </a:solidFill>
            <a:ln>
              <a:solidFill>
                <a:srgbClr val="F1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6490" y="7483"/>
              <a:ext cx="179" cy="179"/>
            </a:xfrm>
            <a:prstGeom prst="ellipse">
              <a:avLst/>
            </a:prstGeom>
            <a:solidFill>
              <a:srgbClr val="FDE0E0"/>
            </a:solidFill>
            <a:ln>
              <a:solidFill>
                <a:srgbClr val="F1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9887585" y="4505960"/>
            <a:ext cx="17310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26D6C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其他关联的小程序</a:t>
            </a:r>
            <a:endParaRPr lang="zh-CN" altLang="en-US" sz="1200">
              <a:solidFill>
                <a:srgbClr val="F26D6C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9819005" y="2030095"/>
            <a:ext cx="132080" cy="415290"/>
          </a:xfrm>
          <a:prstGeom prst="downArrow">
            <a:avLst/>
          </a:prstGeom>
          <a:solidFill>
            <a:srgbClr val="FDE0E0"/>
          </a:solidFill>
          <a:ln>
            <a:solidFill>
              <a:srgbClr val="F1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046970" y="2007870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由门户小程序调起不同功能的</a:t>
            </a:r>
            <a:r>
              <a:rPr lang="zh-CN" altLang="en-US" sz="1200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关联的小程序</a:t>
            </a:r>
            <a:endParaRPr lang="zh-CN" altLang="en-US" sz="1200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76410" y="805180"/>
            <a:ext cx="2155825" cy="36830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solidFill>
              <a:srgbClr val="FD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小程序矩阵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0" name="左大括号 49"/>
          <p:cNvSpPr/>
          <p:nvPr/>
        </p:nvSpPr>
        <p:spPr>
          <a:xfrm>
            <a:off x="9049385" y="1363980"/>
            <a:ext cx="226060" cy="4372610"/>
          </a:xfrm>
          <a:prstGeom prst="leftBrace">
            <a:avLst>
              <a:gd name="adj1" fmla="val 81441"/>
              <a:gd name="adj2" fmla="val 49578"/>
            </a:avLst>
          </a:prstGeom>
          <a:ln w="25400">
            <a:solidFill>
              <a:srgbClr val="F1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486150" y="1639570"/>
            <a:ext cx="2155825" cy="368300"/>
          </a:xfrm>
          <a:prstGeom prst="rect">
            <a:avLst/>
          </a:prstGeom>
          <a:gradFill>
            <a:gsLst>
              <a:gs pos="0">
                <a:srgbClr val="FAFAFA"/>
              </a:gs>
              <a:gs pos="100000">
                <a:srgbClr val="FDE0E0"/>
              </a:gs>
            </a:gsLst>
            <a:lin ang="11040000" scaled="0"/>
          </a:gradFill>
          <a:ln>
            <a:solidFill>
              <a:srgbClr val="FD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数字化运营平台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16985" y="2360295"/>
            <a:ext cx="4159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内容管理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+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客户体验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管理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+ 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小程序管理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3" name="左右箭头 52"/>
          <p:cNvSpPr/>
          <p:nvPr/>
        </p:nvSpPr>
        <p:spPr>
          <a:xfrm>
            <a:off x="8344535" y="3447415"/>
            <a:ext cx="528955" cy="151130"/>
          </a:xfrm>
          <a:prstGeom prst="leftRightArrow">
            <a:avLst/>
          </a:prstGeom>
          <a:solidFill>
            <a:srgbClr val="FDE0E0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8425815" y="3721735"/>
            <a:ext cx="367030" cy="1550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200">
                <a:solidFill>
                  <a:srgbClr val="F15757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API</a:t>
            </a:r>
            <a:r>
              <a:rPr lang="zh-CN" altLang="en-US" sz="1200">
                <a:solidFill>
                  <a:srgbClr val="F15757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通讯</a:t>
            </a:r>
            <a:endParaRPr lang="zh-CN" altLang="en-US" sz="1200">
              <a:solidFill>
                <a:srgbClr val="F15757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070600" y="5170170"/>
            <a:ext cx="1906270" cy="554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大数据</a:t>
            </a:r>
            <a:r>
              <a:rPr lang="en-US" altLang="zh-CN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BI</a:t>
            </a:r>
            <a:r>
              <a:rPr lang="zh-CN" altLang="en-US" sz="1400">
                <a:solidFill>
                  <a:srgbClr val="F15757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报表</a:t>
            </a:r>
            <a:endParaRPr lang="zh-CN" altLang="en-US" sz="1400">
              <a:solidFill>
                <a:srgbClr val="F15757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448945" y="1428115"/>
          <a:ext cx="10948670" cy="4840605"/>
        </p:xfrm>
        <a:graphic>
          <a:graphicData uri="http://schemas.openxmlformats.org/drawingml/2006/table">
            <a:tbl>
              <a:tblPr bandRow="1">
                <a:tableStyleId>{9DCAF9ED-07DC-4A11-8D7F-57B35C25682E}</a:tableStyleId>
              </a:tblPr>
              <a:tblGrid>
                <a:gridCol w="1968500"/>
                <a:gridCol w="8980170"/>
              </a:tblGrid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案例管理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录入团队过去成功策划的团建案例，进行集中统一管理。所有的案例都可以通过「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官网资讯管理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」、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「小程序管理」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功能模块进行客户端输出展示。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FF6F4"/>
                    </a:solidFill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团建方案管理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方案设计与录入，自定义多种筛选标签（适用人数、团建目的、行业特性、方案类型...），把经验和灵感结合起来，以数据的形式记录下来。「官网资讯管理」、「小程序管理」功能模块进行客户端输出展示。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官网资讯管理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(CMS)</a:t>
                      </a:r>
                      <a:endParaRPr lang="en-US" altLang="zh-CN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官网内容管理，可以把平台中的案例和方案进行展示，还可以进行各类新闻资讯的发布管理。官网以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H5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页面为载体，支持响应式，用户可以通过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PC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、手机、平板电脑各种终端进行访问。由于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H5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的特性，还可以把官网植入到微信公众号，然后进行调起不同功能的关联小程序。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FF6F4"/>
                    </a:solidFill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小程序管理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根据生命动力团队的业务特色，打造小程序矩阵。平台作为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“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中央枢纽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”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，可以进行统一管理所有的小程序。此举能有效地降低人员手工管理多个小程序的时间成本。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客户体验</a:t>
                      </a: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（</a:t>
                      </a: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CEM</a:t>
                      </a: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）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团建服务的模式一般为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B2B2C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，即「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生命动力 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&gt;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企业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/HR &gt;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sym typeface="+mn-ea"/>
                        </a:rPr>
                        <a:t>企业员工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」。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1.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“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”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进行入库记录，销售人员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/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客户成功经理可以周期性的进行客户回访，进行二次激活、二次营销。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2.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自定义问卷设计，多触点跟踪企业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客户的体验反馈。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3. 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企业员工在团建活动中、活动后的小程序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操作数据分析、问卷评分分析。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FF6F4"/>
                    </a:solidFill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小程序用户管理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打通小程序矩阵的用户体系，一个用户在任意小程序的操作都可以采集识别，构建完整的用户画像。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</a:tcPr>
                </a:tc>
              </a:tr>
              <a:tr h="691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大数据</a:t>
                      </a:r>
                      <a:r>
                        <a:rPr lang="en-US" altLang="zh-CN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BI</a:t>
                      </a:r>
                      <a:r>
                        <a:rPr lang="zh-CN" alt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报表</a:t>
                      </a:r>
                      <a:endParaRPr lang="zh-CN" alt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DE0E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根据企业客户和小程序用户的数据，进行可视化报表展示。把握用户关注点分布情况及情感偏好，持续提升客户体验。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anchor="ctr" anchorCtr="0">
                    <a:lnL w="12700">
                      <a:solidFill>
                        <a:srgbClr val="F26D6C"/>
                      </a:solidFill>
                      <a:prstDash val="solid"/>
                    </a:lnL>
                    <a:lnR w="12700">
                      <a:solidFill>
                        <a:srgbClr val="F26D6C"/>
                      </a:solidFill>
                      <a:prstDash val="solid"/>
                    </a:lnR>
                    <a:lnT w="12700">
                      <a:solidFill>
                        <a:srgbClr val="F26D6C"/>
                      </a:solidFill>
                      <a:prstDash val="solid"/>
                    </a:lnT>
                    <a:lnB w="12700">
                      <a:solidFill>
                        <a:srgbClr val="F26D6C"/>
                      </a:solidFill>
                      <a:prstDash val="solid"/>
                    </a:lnB>
                    <a:solidFill>
                      <a:srgbClr val="FFF6F4"/>
                    </a:solidFill>
                  </a:tcPr>
                </a:tc>
              </a:tr>
            </a:tbl>
          </a:graphicData>
        </a:graphic>
      </p:graphicFrame>
      <p:sp>
        <p:nvSpPr>
          <p:cNvPr id="6" name="平行四边形 5"/>
          <p:cNvSpPr/>
          <p:nvPr/>
        </p:nvSpPr>
        <p:spPr>
          <a:xfrm>
            <a:off x="448945" y="476250"/>
            <a:ext cx="3820795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运营平台</a:t>
            </a:r>
            <a:r>
              <a:rPr lang="en-US" altLang="zh-CN" sz="2400">
                <a:latin typeface="思源黑体 CN Medium" panose="020B0600000000000000" charset="-122"/>
                <a:ea typeface="思源黑体 CN Medium" panose="020B0600000000000000" charset="-122"/>
              </a:rPr>
              <a:t>-</a:t>
            </a:r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功能介绍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平行四边形 5"/>
          <p:cNvSpPr/>
          <p:nvPr/>
        </p:nvSpPr>
        <p:spPr>
          <a:xfrm>
            <a:off x="448310" y="476250"/>
            <a:ext cx="3028950" cy="583565"/>
          </a:xfrm>
          <a:prstGeom prst="parallelogram">
            <a:avLst/>
          </a:prstGeom>
          <a:solidFill>
            <a:srgbClr val="F1575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>
                <a:latin typeface="思源黑体 CN Medium" panose="020B0600000000000000" charset="-122"/>
                <a:ea typeface="思源黑体 CN Medium" panose="020B0600000000000000" charset="-122"/>
              </a:rPr>
              <a:t>团建全流程跟踪</a:t>
            </a:r>
            <a:endParaRPr lang="zh-CN" altLang="en-US" sz="240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405890" y="3505835"/>
            <a:ext cx="9509125" cy="551815"/>
          </a:xfrm>
          <a:prstGeom prst="rightArrow">
            <a:avLst/>
          </a:prstGeom>
          <a:solidFill>
            <a:srgbClr val="F26D6C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一次团建的生命周期</a:t>
            </a:r>
            <a:endParaRPr lang="zh-CN" altLang="en-US" sz="1400"/>
          </a:p>
        </p:txBody>
      </p:sp>
      <p:sp>
        <p:nvSpPr>
          <p:cNvPr id="4" name="圆角矩形 3"/>
          <p:cNvSpPr/>
          <p:nvPr/>
        </p:nvSpPr>
        <p:spPr>
          <a:xfrm>
            <a:off x="1207770" y="2216150"/>
            <a:ext cx="1511300" cy="1071245"/>
          </a:xfrm>
          <a:prstGeom prst="roundRect">
            <a:avLst/>
          </a:prstGeom>
          <a:solidFill>
            <a:srgbClr val="FDE0E0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HR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通过「门户小程序」查询感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兴趣的团建方案。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958340" y="328739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箭头 6"/>
          <p:cNvSpPr/>
          <p:nvPr/>
        </p:nvSpPr>
        <p:spPr>
          <a:xfrm>
            <a:off x="911225" y="1346200"/>
            <a:ext cx="10003790" cy="457835"/>
          </a:xfrm>
          <a:prstGeom prst="leftArrow">
            <a:avLst>
              <a:gd name="adj1" fmla="val 50000"/>
              <a:gd name="adj2" fmla="val 47619"/>
            </a:avLst>
          </a:prstGeom>
          <a:solidFill>
            <a:srgbClr val="FFF2F2"/>
          </a:solidFill>
          <a:ln w="15875" cmpd="sng">
            <a:solidFill>
              <a:srgbClr val="F26D6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958340" y="176847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1630" y="1346200"/>
            <a:ext cx="489585" cy="5074285"/>
          </a:xfrm>
          <a:prstGeom prst="rect">
            <a:avLst/>
          </a:prstGeom>
          <a:solidFill>
            <a:srgbClr val="FFF2F2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26D6C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数字化运营平台</a:t>
            </a:r>
            <a:endParaRPr lang="zh-CN" altLang="en-US">
              <a:solidFill>
                <a:srgbClr val="F26D6C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96665" y="4426585"/>
            <a:ext cx="1719580" cy="133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开展团建活动，企业员工使用「团建工具箱</a:t>
            </a:r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</a:t>
            </a:r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小程序</a:t>
            </a:r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，线上线下结合。</a:t>
            </a:r>
            <a:endParaRPr lang="zh-CN" altLang="en-US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941320" y="2216150"/>
            <a:ext cx="1123315" cy="1071245"/>
          </a:xfrm>
          <a:prstGeom prst="roundRect">
            <a:avLst/>
          </a:prstGeom>
          <a:solidFill>
            <a:srgbClr val="FDE0E0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客户沟通，制定团建方案。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498215" y="176847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507740" y="328739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654550" y="3997325"/>
            <a:ext cx="3810" cy="37020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133340" y="1059815"/>
            <a:ext cx="1559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数据采集</a:t>
            </a:r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>
            <a:off x="911225" y="5962650"/>
            <a:ext cx="10300335" cy="457835"/>
          </a:xfrm>
          <a:prstGeom prst="leftArrow">
            <a:avLst>
              <a:gd name="adj1" fmla="val 50000"/>
              <a:gd name="adj2" fmla="val 47619"/>
            </a:avLst>
          </a:prstGeom>
          <a:solidFill>
            <a:schemeClr val="accent1">
              <a:lumMod val="60000"/>
              <a:lumOff val="40000"/>
            </a:schemeClr>
          </a:solidFill>
          <a:ln w="15875" cmpd="sng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7" name="直接箭头连接符 16"/>
          <p:cNvCxnSpPr>
            <a:stCxn id="10" idx="2"/>
          </p:cNvCxnSpPr>
          <p:nvPr/>
        </p:nvCxnSpPr>
        <p:spPr>
          <a:xfrm>
            <a:off x="4656455" y="5759450"/>
            <a:ext cx="11430" cy="24955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926955" y="2567940"/>
            <a:ext cx="1559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企业（</a:t>
            </a:r>
            <a:r>
              <a:rPr lang="en-US" altLang="zh-CN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HR</a:t>
            </a:r>
            <a:r>
              <a:rPr lang="zh-CN" altLang="en-US">
                <a:solidFill>
                  <a:srgbClr val="F26D6C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）</a:t>
            </a:r>
            <a:endParaRPr lang="en-US" altLang="zh-CN">
              <a:solidFill>
                <a:srgbClr val="F26D6C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26955" y="4795520"/>
            <a:ext cx="1559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企业员工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3340" y="6337300"/>
            <a:ext cx="1559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数据采集</a:t>
            </a:r>
            <a:endParaRPr lang="zh-CN" altLang="en-US">
              <a:solidFill>
                <a:schemeClr val="accent1">
                  <a:lumMod val="7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09310" y="4426585"/>
            <a:ext cx="1719580" cy="133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活动结束，填写问卷评分，反馈本次活动的满意程度和不足的地方。</a:t>
            </a:r>
            <a:endParaRPr lang="zh-CN" altLang="en-US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6767195" y="3997325"/>
            <a:ext cx="3810" cy="37020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1" idx="2"/>
          </p:cNvCxnSpPr>
          <p:nvPr/>
        </p:nvCxnSpPr>
        <p:spPr>
          <a:xfrm>
            <a:off x="6769100" y="5759450"/>
            <a:ext cx="11430" cy="24955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7401560" y="2216150"/>
            <a:ext cx="1123315" cy="1071245"/>
          </a:xfrm>
          <a:prstGeom prst="roundRect">
            <a:avLst/>
          </a:prstGeom>
          <a:solidFill>
            <a:srgbClr val="FDE0E0"/>
          </a:solidFill>
          <a:ln>
            <a:solidFill>
              <a:srgbClr val="F2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企业给本次团建进行评分和意见反馈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7958455" y="176847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967980" y="3287395"/>
            <a:ext cx="9525" cy="331470"/>
          </a:xfrm>
          <a:prstGeom prst="straightConnector1">
            <a:avLst/>
          </a:prstGeom>
          <a:ln w="50800">
            <a:solidFill>
              <a:srgbClr val="F26D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8207375" y="4426585"/>
            <a:ext cx="1719580" cy="133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日常使用「团建</a:t>
            </a:r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工具箱</a:t>
            </a:r>
            <a:r>
              <a:rPr lang="zh-CN" alt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」小程序，采集用户的喜好工具和使用频次</a:t>
            </a:r>
            <a:endParaRPr lang="zh-CN" altLang="en-US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9065260" y="3997325"/>
            <a:ext cx="3810" cy="37020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7" idx="2"/>
          </p:cNvCxnSpPr>
          <p:nvPr/>
        </p:nvCxnSpPr>
        <p:spPr>
          <a:xfrm>
            <a:off x="9067165" y="5759450"/>
            <a:ext cx="11430" cy="249555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f"/>
  <p:tag name="KSO_WM_UNIT_INDEX" val="4"/>
  <p:tag name="KSO_WM_UNIT_LAYERLEVEL" val="1"/>
  <p:tag name="KSO_WM_UNIT_VALUE" val="8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企业介绍"/>
  <p:tag name="KSO_WM_TEMPLATE_CATEGORY" val="custom"/>
  <p:tag name="KSO_WM_TEMPLATE_INDEX" val="20181635"/>
  <p:tag name="KSO_WM_UNIT_ID" val="custom20181635_19*f*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1635"/>
  <p:tag name="KSO_WM_TAG_VERSION" val="1.0"/>
  <p:tag name="KSO_WM_SLIDE_ITEM_CNT" val="5"/>
  <p:tag name="KSO_WM_SLIDE_LAYOUT" val="a_f"/>
  <p:tag name="KSO_WM_SLIDE_LAYOUT_CNT" val="1_4"/>
  <p:tag name="KSO_WM_SLIDE_TYPE" val="endPage"/>
  <p:tag name="KSO_WM_COMBINE_RELATE_SLIDE_ID" val="background20180974_7"/>
  <p:tag name="KSO_WM_SLIDE_ID" val="custom20181635_19"/>
  <p:tag name="KSO_WM_SLIDE_INDEX" val="19"/>
  <p:tag name="KSO_WM_TEMPLATE_SUBCATEGORY" val="combin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46.xml><?xml version="1.0" encoding="utf-8"?>
<p:tagLst xmlns:p="http://schemas.openxmlformats.org/presentationml/2006/main">
  <p:tag name="KSO_WM_TAG_VERSION" val="1.0"/>
  <p:tag name="KSO_WM_TEMPLATE_CATEGORY" val="custom"/>
  <p:tag name="KSO_WM_TEMPLATE_INDEX" val="20181635"/>
</p:tagLst>
</file>

<file path=ppt/tags/tag47.xml><?xml version="1.0" encoding="utf-8"?>
<p:tagLst xmlns:p="http://schemas.openxmlformats.org/presentationml/2006/main">
  <p:tag name="KSO_WM_TAG_VERSION" val="1.0"/>
  <p:tag name="KSO_WM_TEMPLATE_CATEGORY" val="custom"/>
  <p:tag name="KSO_WM_TEMPLATE_INDEX" val="20181635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74_1"/>
  <p:tag name="KSO_WM_TEMPLATE_CATEGORY" val="custom"/>
  <p:tag name="KSO_WM_TEMPLATE_INDEX" val="20181635"/>
  <p:tag name="KSO_WM_TEMPLATE_SUBCATEGORY" val="combine"/>
  <p:tag name="KSO_WM_TEMPLATE_THUMBS_INDEX" val="1、3、4、5、11、12、18、19"/>
</p:tagLst>
</file>

<file path=ppt/tags/tag4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52.xml><?xml version="1.0" encoding="utf-8"?>
<p:tagLst xmlns:p="http://schemas.openxmlformats.org/presentationml/2006/main">
  <p:tag name="KSO_WM_UNIT_VALUE" val="1786*16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198869_3*d*1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USESOURCEFORMAT_APPLY" val="1"/>
</p:tagLst>
</file>

<file path=ppt/tags/tag5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198869_3*l_h_i*1_1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ISCONTENTSTITLE" val="0"/>
  <p:tag name="KSO_WM_UNIT_PRESET_TEXT" val="单击加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98869_3*a*1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98869_3*i*1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USESOURCEFORMAT_APPLY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198869_3*i*2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198869_3*i*3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5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198869_3*l_h_i*1_2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198869_3*l_h_i*1_3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198869_3*l_h_i*1_4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DIAGRAM_MODELTYPE" val="stripeEnum"/>
  <p:tag name="KSO_WM_UNIT_ISCONTENTSTITLE" val="0"/>
  <p:tag name="KSO_WM_UNIT_PRESET_TEXT" val="现任职务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869_3*l_h_a*1_1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DIAGRAM_MODELTYPE" val="stripeEnum"/>
  <p:tag name="KSO_WM_UNIT_ISCONTENTSTITLE" val="0"/>
  <p:tag name="KSO_WM_UNIT_PRESET_TEXT" val="学业经历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869_3*l_h_a*1_2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DIAGRAM_MODELTYPE" val="stripeEnum"/>
  <p:tag name="KSO_WM_UNIT_ISCONTENTSTITLE" val="0"/>
  <p:tag name="KSO_WM_UNIT_PRESET_TEXT" val="科研经历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98869_3*l_h_a*1_3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DIAGRAM_MODELTYPE" val="stripeEnum"/>
  <p:tag name="KSO_WM_UNIT_ISCONTENTSTITLE" val="0"/>
  <p:tag name="KSO_WM_UNIT_PRESET_TEXT" val="擅长领域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98869_3*l_h_a*1_4_1"/>
  <p:tag name="KSO_WM_TEMPLATE_CATEGORY" val="diagram"/>
  <p:tag name="KSO_WM_TEMPLATE_INDEX" val="2019886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ISCONTENTSTITLE" val="0"/>
  <p:tag name="KSO_WM_UNIT_PRESET_TEXT" val="XINGMING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diagram20198869_3*b*1"/>
  <p:tag name="KSO_WM_TEMPLATE_CATEGORY" val="diagram"/>
  <p:tag name="KSO_WM_TEMPLATE_INDEX" val="20198869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BEAUTIFY_FLAG" val="#wm#"/>
  <p:tag name="KSO_WM_TEMPLATE_CATEGORY" val="diagram"/>
  <p:tag name="KSO_WM_TEMPLATE_INDEX" val="20198869"/>
  <p:tag name="KSO_WM_SLIDE_ID" val="diagram20198869_3"/>
  <p:tag name="KSO_WM_TEMPLATE_SUBCATEGORY" val="0"/>
  <p:tag name="KSO_WM_SLIDE_TYPE" val="text"/>
  <p:tag name="KSO_WM_SLIDE_SUBTYPE" val="pureTxt"/>
  <p:tag name="KSO_WM_SLIDE_ITEM_CNT" val="4"/>
  <p:tag name="KSO_WM_SLIDE_INDEX" val="3"/>
  <p:tag name="KSO_WM_SLIDE_SIZE" val="515.346*303.871"/>
  <p:tag name="KSO_WM_SLIDE_POSITION" val="377.714*195.857"/>
  <p:tag name="KSO_WM_DIAGRAM_GROUP_CODE" val="l1-1"/>
  <p:tag name="KSO_WM_SLIDE_DIAGTYPE" val="l"/>
  <p:tag name="KSO_WM_TAG_VERSION" val="1.0"/>
  <p:tag name="KSO_WM_SLIDE_LAYOUT" val="a_b_d_l"/>
  <p:tag name="KSO_WM_SLIDE_LAYOUT_CNT" val="1_1_1_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COLOR_SCHEME_SHAPE_ID" val="6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1985_3*m_h_i*1_2_2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COLOR_SCHEME_SHAPE_ID" val="32"/>
  <p:tag name="KSO_WM_UNIT_COLOR_SCHEME_PARENT_PAGE" val="0_3"/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1985_3*m_h_a*1_2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COLOR_SCHEME_SHAPE_ID" val="33"/>
  <p:tag name="KSO_WM_UNIT_COLOR_SCHEME_PARENT_PAGE" val="0_3"/>
  <p:tag name="KSO_WM_UNIT_PRESET_TEXT" val="单击此处添加文本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1985_3*m_h_f*1_2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COLOR_SCHEME_SHAPE_ID" val="47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1985_3*m_h_i*1_2_3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4.xml><?xml version="1.0" encoding="utf-8"?>
<p:tagLst xmlns:p="http://schemas.openxmlformats.org/presentationml/2006/main">
  <p:tag name="KSO_WM_UNIT_COLOR_SCHEME_SHAPE_ID" val="1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1985_3*m_h_i*1_3_2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COLOR_SCHEME_SHAPE_ID" val="35"/>
  <p:tag name="KSO_WM_UNIT_COLOR_SCHEME_PARENT_PAGE" val="0_3"/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1985_3*m_h_a*1_3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COLOR_SCHEME_SHAPE_ID" val="36"/>
  <p:tag name="KSO_WM_UNIT_COLOR_SCHEME_PARENT_PAGE" val="0_3"/>
  <p:tag name="KSO_WM_UNIT_PRESET_TEXT" val="单击此处添加文本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1985_3*m_h_f*1_3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COLOR_SCHEME_SHAPE_ID" val="4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1985_3*m_h_i*1_3_3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8.xml><?xml version="1.0" encoding="utf-8"?>
<p:tagLst xmlns:p="http://schemas.openxmlformats.org/presentationml/2006/main">
  <p:tag name="KSO_WM_UNIT_COLOR_SCHEME_SHAPE_ID" val="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1985_3*m_h_i*1_1_2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COLOR_SCHEME_SHAPE_ID" val="29"/>
  <p:tag name="KSO_WM_UNIT_COLOR_SCHEME_PARENT_PAGE" val="0_3"/>
  <p:tag name="KSO_WM_UNIT_ISCONTENTS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1985_3*m_h_a*1_1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COLOR_SCHEME_SHAPE_ID" val="30"/>
  <p:tag name="KSO_WM_UNIT_COLOR_SCHEME_PARENT_PAGE" val="0_3"/>
  <p:tag name="KSO_WM_UNIT_PRESET_TEXT" val="单击此处添加文本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1985_3*m_h_f*1_1_1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COLOR_SCHEME_SHAPE_ID" val="46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1985_3*m_h_i*1_1_3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82.xml><?xml version="1.0" encoding="utf-8"?>
<p:tagLst xmlns:p="http://schemas.openxmlformats.org/presentationml/2006/main">
  <p:tag name="KSO_WM_UNIT_COLOR_SCHEME_SHAPE_ID" val="4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191985_3*m_h_i*1_1_4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COLOR_SCHEME_SHAPE_ID" val="8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191985_3*m_h_i*1_2_4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COLOR_SCHEME_SHAPE_ID" val="1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191985_3*m_h_i*1_3_4"/>
  <p:tag name="KSO_WM_TEMPLATE_CATEGORY" val="diagram"/>
  <p:tag name="KSO_WM_TEMPLATE_INDEX" val="2019198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COLOR_SCHEME_SHAPE_ID" val="27"/>
  <p:tag name="KSO_WM_UNIT_COLOR_SCHEME_PARENT_PAGE" val="0_1"/>
  <p:tag name="KSO_WM_UNIT_PRESET_TEXT" val="单击此处添加文本具体内容，简明扼要的阐述您的观点。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191985_3*f*1"/>
  <p:tag name="KSO_WM_TEMPLATE_CATEGORY" val="diagram"/>
  <p:tag name="KSO_WM_TEMPLATE_INDEX" val="20191985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  <p:tag name="KSO_WM_SLIDE_COLORSCHEME_VERSION" val="3.2"/>
  <p:tag name="KSO_WM_SLIDE_ID" val="diagram20191985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853.56*234.867"/>
  <p:tag name="KSO_WM_SLIDE_POSITION" val="53.0002*251.314"/>
  <p:tag name="KSO_WM_DIAGRAM_GROUP_CODE" val="m1-1"/>
  <p:tag name="KSO_WM_SLIDE_DIAGTYPE" val="m"/>
  <p:tag name="KSO_WM_TAG_VERSION" val="1.0"/>
  <p:tag name="KSO_WM_SLIDE_LAYOUT" val="a_f_m"/>
  <p:tag name="KSO_WM_SLIDE_LAYOUT_CNT" val="1_1_1"/>
</p:tagLst>
</file>

<file path=ppt/tags/tag87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88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89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92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93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KSO_WM_BEAUTIFY_FLAG" val="#wm#"/>
  <p:tag name="KSO_WM_TEMPLATE_CATEGORY" val="diagram"/>
  <p:tag name="KSO_WM_TEMPLATE_INDEX" val="20191985"/>
</p:tagLst>
</file>

<file path=ppt/tags/tag96.xml><?xml version="1.0" encoding="utf-8"?>
<p:tagLst xmlns:p="http://schemas.openxmlformats.org/presentationml/2006/main"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THANK YOU"/>
  <p:tag name="KSO_WM_TEMPLATE_CATEGORY" val="custom"/>
  <p:tag name="KSO_WM_TEMPLATE_INDEX" val="20181635"/>
  <p:tag name="KSO_WM_UNIT_ID" val="custom20181635_19*a*1"/>
</p:tagLst>
</file>

<file path=ppt/tags/tag97.xml><?xml version="1.0" encoding="utf-8"?>
<p:tagLst xmlns:p="http://schemas.openxmlformats.org/presentationml/2006/main">
  <p:tag name="KSO_WM_UNIT_TYPE" val="f"/>
  <p:tag name="KSO_WM_UNIT_INDEX" val="1"/>
  <p:tag name="KSO_WM_UNIT_LAYERLEVEL" val="1"/>
  <p:tag name="KSO_WM_UNIT_VALUE" val="8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宣传画册"/>
  <p:tag name="KSO_WM_TEMPLATE_CATEGORY" val="custom"/>
  <p:tag name="KSO_WM_TEMPLATE_INDEX" val="20181635"/>
  <p:tag name="KSO_WM_UNIT_ID" val="custom20181635_19*f*1"/>
</p:tagLst>
</file>

<file path=ppt/tags/tag98.xml><?xml version="1.0" encoding="utf-8"?>
<p:tagLst xmlns:p="http://schemas.openxmlformats.org/presentationml/2006/main">
  <p:tag name="KSO_WM_UNIT_TYPE" val="f"/>
  <p:tag name="KSO_WM_UNIT_INDEX" val="2"/>
  <p:tag name="KSO_WM_UNIT_LAYERLEVEL" val="1"/>
  <p:tag name="KSO_WM_UNIT_VALUE" val="8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时尚广告"/>
  <p:tag name="KSO_WM_TEMPLATE_CATEGORY" val="custom"/>
  <p:tag name="KSO_WM_TEMPLATE_INDEX" val="20181635"/>
  <p:tag name="KSO_WM_UNIT_ID" val="custom20181635_19*f*2"/>
</p:tagLst>
</file>

<file path=ppt/tags/tag99.xml><?xml version="1.0" encoding="utf-8"?>
<p:tagLst xmlns:p="http://schemas.openxmlformats.org/presentationml/2006/main">
  <p:tag name="KSO_WM_UNIT_TYPE" val="f"/>
  <p:tag name="KSO_WM_UNIT_INDEX" val="3"/>
  <p:tag name="KSO_WM_UNIT_LAYERLEVEL" val="1"/>
  <p:tag name="KSO_WM_UNIT_VALUE" val="8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品牌宣传"/>
  <p:tag name="KSO_WM_TEMPLATE_CATEGORY" val="custom"/>
  <p:tag name="KSO_WM_TEMPLATE_INDEX" val="20181635"/>
  <p:tag name="KSO_WM_UNIT_ID" val="custom20181635_19*f*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思源黑体 CN Light"/>
        <a:ea typeface="思源黑体 CN Light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a1a1a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0C0"/>
      </a:accent1>
      <a:accent2>
        <a:srgbClr val="FFFFFF"/>
      </a:accent2>
      <a:accent3>
        <a:srgbClr val="990403"/>
      </a:accent3>
      <a:accent4>
        <a:srgbClr val="A36C58"/>
      </a:accent4>
      <a:accent5>
        <a:srgbClr val="990403"/>
      </a:accent5>
      <a:accent6>
        <a:srgbClr val="000000"/>
      </a:accent6>
      <a:hlink>
        <a:srgbClr val="219397"/>
      </a:hlink>
      <a:folHlink>
        <a:srgbClr val="9CCBB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思源黑体 CN Light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思源黑体 CN Light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游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2631</Words>
  <Application>WPS 演示</Application>
  <PresentationFormat>宽屏</PresentationFormat>
  <Paragraphs>277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思源黑体 CN Light</vt:lpstr>
      <vt:lpstr>思源黑体 CN Medium</vt:lpstr>
      <vt:lpstr>微软雅黑</vt:lpstr>
      <vt:lpstr>等线</vt:lpstr>
      <vt:lpstr>思源黑体 CN Normal</vt:lpstr>
      <vt:lpstr>思源黑体 CN Bold</vt:lpstr>
      <vt:lpstr>Arial Unicode MS</vt:lpstr>
      <vt:lpstr>黑体</vt:lpstr>
      <vt:lpstr>Office 主题​​</vt:lpstr>
      <vt:lpstr>1_Office 主题​​</vt:lpstr>
      <vt:lpstr>LIFEPOWER生命动力 数字化运营解决方案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潘嘉文 KelvinPoon</cp:lastModifiedBy>
  <cp:revision>44</cp:revision>
  <dcterms:created xsi:type="dcterms:W3CDTF">2019-06-19T02:08:00Z</dcterms:created>
  <dcterms:modified xsi:type="dcterms:W3CDTF">2019-09-18T02:37:45Z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